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4"/>
  </p:notesMasterIdLst>
  <p:sldIdLst>
    <p:sldId id="514" r:id="rId2"/>
    <p:sldId id="51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91B46D53-77DE-4FF1-B0D5-7B3196C187B5}">
          <p14:sldIdLst>
            <p14:sldId id="514"/>
            <p14:sldId id="5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99"/>
    <a:srgbClr val="FEFCEA"/>
    <a:srgbClr val="0000CC"/>
    <a:srgbClr val="A50021"/>
    <a:srgbClr val="003366"/>
    <a:srgbClr val="FFFFCC"/>
    <a:srgbClr val="006699"/>
    <a:srgbClr val="003399"/>
    <a:srgbClr val="0000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117D37-467D-475C-BA88-6CF565B63658}" v="2" dt="2020-10-30T14:47:36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52" autoAdjust="0"/>
    <p:restoredTop sz="93778" autoAdjust="0"/>
  </p:normalViewPr>
  <p:slideViewPr>
    <p:cSldViewPr snapToGrid="0">
      <p:cViewPr varScale="1">
        <p:scale>
          <a:sx n="81" d="100"/>
          <a:sy n="81" d="100"/>
        </p:scale>
        <p:origin x="166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Benton" userId="1daccdc154ea654a" providerId="LiveId" clId="{59117D37-467D-475C-BA88-6CF565B63658}"/>
    <pc:docChg chg="undo custSel delSld modSld modSection">
      <pc:chgData name="Helen Benton" userId="1daccdc154ea654a" providerId="LiveId" clId="{59117D37-467D-475C-BA88-6CF565B63658}" dt="2020-10-30T14:49:39.142" v="276" actId="47"/>
      <pc:docMkLst>
        <pc:docMk/>
      </pc:docMkLst>
      <pc:sldChg chg="del">
        <pc:chgData name="Helen Benton" userId="1daccdc154ea654a" providerId="LiveId" clId="{59117D37-467D-475C-BA88-6CF565B63658}" dt="2020-10-30T14:49:39.142" v="276" actId="47"/>
        <pc:sldMkLst>
          <pc:docMk/>
          <pc:sldMk cId="1722143924" sldId="263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2072820701" sldId="305"/>
        </pc:sldMkLst>
      </pc:sldChg>
      <pc:sldChg chg="del">
        <pc:chgData name="Helen Benton" userId="1daccdc154ea654a" providerId="LiveId" clId="{59117D37-467D-475C-BA88-6CF565B63658}" dt="2020-10-30T14:49:39.142" v="276" actId="47"/>
        <pc:sldMkLst>
          <pc:docMk/>
          <pc:sldMk cId="555506458" sldId="380"/>
        </pc:sldMkLst>
      </pc:sldChg>
      <pc:sldChg chg="del">
        <pc:chgData name="Helen Benton" userId="1daccdc154ea654a" providerId="LiveId" clId="{59117D37-467D-475C-BA88-6CF565B63658}" dt="2020-10-30T14:49:39.142" v="276" actId="47"/>
        <pc:sldMkLst>
          <pc:docMk/>
          <pc:sldMk cId="4219156676" sldId="382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2929234979" sldId="385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3312170661" sldId="500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202385538" sldId="501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1506247531" sldId="502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1057184092" sldId="504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2225056286" sldId="505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194164965" sldId="507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627160416" sldId="508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1620967089" sldId="509"/>
        </pc:sldMkLst>
      </pc:sldChg>
      <pc:sldChg chg="del">
        <pc:chgData name="Helen Benton" userId="1daccdc154ea654a" providerId="LiveId" clId="{59117D37-467D-475C-BA88-6CF565B63658}" dt="2020-10-30T14:49:35.717" v="275" actId="47"/>
        <pc:sldMkLst>
          <pc:docMk/>
          <pc:sldMk cId="445247951" sldId="511"/>
        </pc:sldMkLst>
      </pc:sldChg>
      <pc:sldChg chg="addSp modSp mod">
        <pc:chgData name="Helen Benton" userId="1daccdc154ea654a" providerId="LiveId" clId="{59117D37-467D-475C-BA88-6CF565B63658}" dt="2020-10-30T14:48:57.962" v="274" actId="1035"/>
        <pc:sldMkLst>
          <pc:docMk/>
          <pc:sldMk cId="2491889503" sldId="514"/>
        </pc:sldMkLst>
        <pc:spChg chg="add mod">
          <ac:chgData name="Helen Benton" userId="1daccdc154ea654a" providerId="LiveId" clId="{59117D37-467D-475C-BA88-6CF565B63658}" dt="2020-10-30T14:47:01.417" v="181" actId="1076"/>
          <ac:spMkLst>
            <pc:docMk/>
            <pc:sldMk cId="2491889503" sldId="514"/>
            <ac:spMk id="3" creationId="{83228A57-496B-402B-89CE-CFDA61D60F6B}"/>
          </ac:spMkLst>
        </pc:spChg>
        <pc:spChg chg="mod">
          <ac:chgData name="Helen Benton" userId="1daccdc154ea654a" providerId="LiveId" clId="{59117D37-467D-475C-BA88-6CF565B63658}" dt="2020-10-30T14:48:51.859" v="262" actId="1036"/>
          <ac:spMkLst>
            <pc:docMk/>
            <pc:sldMk cId="2491889503" sldId="514"/>
            <ac:spMk id="7" creationId="{F1D9FCCC-CBAE-45B6-BB64-CC0C764931DA}"/>
          </ac:spMkLst>
        </pc:spChg>
        <pc:graphicFrameChg chg="mod">
          <ac:chgData name="Helen Benton" userId="1daccdc154ea654a" providerId="LiveId" clId="{59117D37-467D-475C-BA88-6CF565B63658}" dt="2020-10-30T14:48:51.859" v="262" actId="1036"/>
          <ac:graphicFrameMkLst>
            <pc:docMk/>
            <pc:sldMk cId="2491889503" sldId="514"/>
            <ac:graphicFrameMk id="5" creationId="{23B2DB6A-9675-40F6-BBC7-DDD1DBC15549}"/>
          </ac:graphicFrameMkLst>
        </pc:graphicFrameChg>
        <pc:graphicFrameChg chg="mod">
          <ac:chgData name="Helen Benton" userId="1daccdc154ea654a" providerId="LiveId" clId="{59117D37-467D-475C-BA88-6CF565B63658}" dt="2020-10-30T14:48:51.859" v="262" actId="1036"/>
          <ac:graphicFrameMkLst>
            <pc:docMk/>
            <pc:sldMk cId="2491889503" sldId="514"/>
            <ac:graphicFrameMk id="6" creationId="{838BD966-D764-4480-ABA1-A4448AF8B331}"/>
          </ac:graphicFrameMkLst>
        </pc:graphicFrameChg>
        <pc:graphicFrameChg chg="mod">
          <ac:chgData name="Helen Benton" userId="1daccdc154ea654a" providerId="LiveId" clId="{59117D37-467D-475C-BA88-6CF565B63658}" dt="2020-10-30T14:48:57.962" v="274" actId="1035"/>
          <ac:graphicFrameMkLst>
            <pc:docMk/>
            <pc:sldMk cId="2491889503" sldId="514"/>
            <ac:graphicFrameMk id="8" creationId="{E821867B-730C-4F66-8DFE-A34E69CB24AC}"/>
          </ac:graphicFrameMkLst>
        </pc:graphicFrameChg>
      </pc:sldChg>
      <pc:sldChg chg="addSp modSp mod">
        <pc:chgData name="Helen Benton" userId="1daccdc154ea654a" providerId="LiveId" clId="{59117D37-467D-475C-BA88-6CF565B63658}" dt="2020-10-30T14:48:42.324" v="244" actId="1076"/>
        <pc:sldMkLst>
          <pc:docMk/>
          <pc:sldMk cId="679556120" sldId="515"/>
        </pc:sldMkLst>
        <pc:spChg chg="add">
          <ac:chgData name="Helen Benton" userId="1daccdc154ea654a" providerId="LiveId" clId="{59117D37-467D-475C-BA88-6CF565B63658}" dt="2020-10-30T14:47:14.254" v="182" actId="22"/>
          <ac:spMkLst>
            <pc:docMk/>
            <pc:sldMk cId="679556120" sldId="515"/>
            <ac:spMk id="16" creationId="{78C52FF8-D60B-465D-85BD-97DAE5408E02}"/>
          </ac:spMkLst>
        </pc:spChg>
        <pc:spChg chg="add mod">
          <ac:chgData name="Helen Benton" userId="1daccdc154ea654a" providerId="LiveId" clId="{59117D37-467D-475C-BA88-6CF565B63658}" dt="2020-10-30T14:48:42.324" v="244" actId="1076"/>
          <ac:spMkLst>
            <pc:docMk/>
            <pc:sldMk cId="679556120" sldId="515"/>
            <ac:spMk id="18" creationId="{915C4123-0DCC-4814-9208-8F35769A39DB}"/>
          </ac:spMkLst>
        </pc:spChg>
        <pc:graphicFrameChg chg="mod">
          <ac:chgData name="Helen Benton" userId="1daccdc154ea654a" providerId="LiveId" clId="{59117D37-467D-475C-BA88-6CF565B63658}" dt="2020-10-30T14:47:36.095" v="186"/>
          <ac:graphicFrameMkLst>
            <pc:docMk/>
            <pc:sldMk cId="679556120" sldId="515"/>
            <ac:graphicFrameMk id="10" creationId="{D908BE0E-E276-49ED-A0E7-AB36B76E94E4}"/>
          </ac:graphicFrameMkLst>
        </pc:graphicFrameChg>
        <pc:graphicFrameChg chg="mod modGraphic">
          <ac:chgData name="Helen Benton" userId="1daccdc154ea654a" providerId="LiveId" clId="{59117D37-467D-475C-BA88-6CF565B63658}" dt="2020-10-30T14:48:37.308" v="243" actId="2062"/>
          <ac:graphicFrameMkLst>
            <pc:docMk/>
            <pc:sldMk cId="679556120" sldId="515"/>
            <ac:graphicFrameMk id="12" creationId="{BDFE0D3D-6F05-4D8F-BA90-56F6E1EA06B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CD731-C9F1-4BFF-B86A-31626A0E2554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6AFBE-F1F1-43A9-BCC6-2E62D891A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208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50619" y="6356355"/>
            <a:ext cx="874485" cy="365125"/>
          </a:xfrm>
        </p:spPr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9410" y="6356355"/>
            <a:ext cx="30861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57448" y="6356355"/>
            <a:ext cx="998195" cy="365125"/>
          </a:xfrm>
        </p:spPr>
        <p:txBody>
          <a:bodyPr/>
          <a:lstStyle/>
          <a:p>
            <a:fld id="{D01C7515-C9A3-4C63-88C2-140514F5C795}" type="datetime1">
              <a:rPr lang="en-GB" smtClean="0"/>
              <a:t>13/06/2024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88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A285A-ABCB-427C-83DF-B259892AF431}" type="datetime1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88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4DB3-B7A7-4632-B6FB-5CD3172734DC}" type="datetime1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17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E62-4D28-4BBE-B927-5264F7D72C76}" type="datetime1">
              <a:rPr lang="en-GB" smtClean="0"/>
              <a:t>13/06/2024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32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3FEB-8E21-4CA9-9977-FFE31D30815A}" type="datetime1">
              <a:rPr lang="en-GB" smtClean="0"/>
              <a:t>13/06/2024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2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9523"/>
            <a:ext cx="7886700" cy="756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FE14-14AF-4E46-B5F3-181687C827D8}" type="datetime1">
              <a:rPr lang="en-GB" smtClean="0"/>
              <a:t>13/06/2024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27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20538"/>
            <a:ext cx="7886700" cy="6701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90692"/>
            <a:ext cx="3868340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90687"/>
            <a:ext cx="3887391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9297-3C46-4C89-940C-A22146C70404}" type="datetime1">
              <a:rPr lang="en-GB" smtClean="0"/>
              <a:t>13/06/2024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88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9B98-DFEA-44B7-AE22-A78E283C40E7}" type="datetime1">
              <a:rPr lang="en-GB" smtClean="0"/>
              <a:t>13/06/2024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45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6C1A-A3DC-4892-831C-4308253BB9BC}" type="datetime1">
              <a:rPr lang="en-GB" smtClean="0"/>
              <a:t>13/06/2024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71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34836"/>
            <a:ext cx="2949178" cy="92256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34838"/>
            <a:ext cx="4629150" cy="47262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EE7A-6962-4A2A-A3B7-1D80BAC55E2A}" type="datetime1">
              <a:rPr lang="en-GB" smtClean="0"/>
              <a:t>13/06/2024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2C61-A41F-4F1B-B00C-EA8FD8A26A53}" type="datetime1">
              <a:rPr lang="en-GB" smtClean="0"/>
              <a:t>13/06/2024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22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7431" y="6356355"/>
            <a:ext cx="18386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AA806-9DFF-4710-BF25-45EE5B3ED5C5}" type="datetime1">
              <a:rPr lang="en-GB" smtClean="0"/>
              <a:t>13/06/2024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433" y="2339246"/>
            <a:ext cx="7660918" cy="3656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433" y="1242033"/>
            <a:ext cx="7660918" cy="962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60CBDC-4DCE-B347-9FE5-4CDD60467CB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16" y="175290"/>
            <a:ext cx="1341917" cy="88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1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32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B8FAF-6211-4F11-9196-ECCC525A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280" y="315101"/>
            <a:ext cx="5096313" cy="962281"/>
          </a:xfrm>
        </p:spPr>
        <p:txBody>
          <a:bodyPr>
            <a:normAutofit/>
          </a:bodyPr>
          <a:lstStyle/>
          <a:p>
            <a:r>
              <a:rPr lang="en-GB" sz="2400" dirty="0"/>
              <a:t>Groupwork reflection sheet (1 of 2)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3B2DB6A-9675-40F6-BBC7-DDD1DBC155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518142"/>
              </p:ext>
            </p:extLst>
          </p:nvPr>
        </p:nvGraphicFramePr>
        <p:xfrm>
          <a:off x="163577" y="1458868"/>
          <a:ext cx="4269995" cy="177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225">
                  <a:extLst>
                    <a:ext uri="{9D8B030D-6E8A-4147-A177-3AD203B41FA5}">
                      <a16:colId xmlns:a16="http://schemas.microsoft.com/office/drawing/2014/main" val="731062314"/>
                    </a:ext>
                  </a:extLst>
                </a:gridCol>
                <a:gridCol w="2453770">
                  <a:extLst>
                    <a:ext uri="{9D8B030D-6E8A-4147-A177-3AD203B41FA5}">
                      <a16:colId xmlns:a16="http://schemas.microsoft.com/office/drawing/2014/main" val="7646353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Name: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168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Student Number: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261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Group you played the beer game with: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Group Number and Names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07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Link to the group space on Canvas: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95709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87B04-66BA-4D41-8285-8020C4C66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8BD966-D764-4480-ABA1-A4448AF8B3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887163"/>
              </p:ext>
            </p:extLst>
          </p:nvPr>
        </p:nvGraphicFramePr>
        <p:xfrm>
          <a:off x="4632121" y="1672228"/>
          <a:ext cx="4269995" cy="156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7824">
                  <a:extLst>
                    <a:ext uri="{9D8B030D-6E8A-4147-A177-3AD203B41FA5}">
                      <a16:colId xmlns:a16="http://schemas.microsoft.com/office/drawing/2014/main" val="731062314"/>
                    </a:ext>
                  </a:extLst>
                </a:gridCol>
                <a:gridCol w="2002171">
                  <a:extLst>
                    <a:ext uri="{9D8B030D-6E8A-4147-A177-3AD203B41FA5}">
                      <a16:colId xmlns:a16="http://schemas.microsoft.com/office/drawing/2014/main" val="7646353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/>
                        <a:t>Direct link  - include  link: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261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Submitted as a file on Canvas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07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/>
                        <a:t>Is it an individual or group video? (Please also state the group if different to the group you played the beer game with)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/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95709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1D9FCCC-CBAE-45B6-BB64-CC0C764931DA}"/>
              </a:ext>
            </a:extLst>
          </p:cNvPr>
          <p:cNvSpPr txBox="1"/>
          <p:nvPr/>
        </p:nvSpPr>
        <p:spPr>
          <a:xfrm>
            <a:off x="4597691" y="1339690"/>
            <a:ext cx="43086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/>
              <a:t>How are you submitting your video presentation?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821867B-730C-4F66-8DFE-A34E69CB2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443842"/>
              </p:ext>
            </p:extLst>
          </p:nvPr>
        </p:nvGraphicFramePr>
        <p:xfrm>
          <a:off x="163577" y="3584824"/>
          <a:ext cx="8679801" cy="245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4361">
                  <a:extLst>
                    <a:ext uri="{9D8B030D-6E8A-4147-A177-3AD203B41FA5}">
                      <a16:colId xmlns:a16="http://schemas.microsoft.com/office/drawing/2014/main" val="107129702"/>
                    </a:ext>
                  </a:extLst>
                </a:gridCol>
                <a:gridCol w="510544">
                  <a:extLst>
                    <a:ext uri="{9D8B030D-6E8A-4147-A177-3AD203B41FA5}">
                      <a16:colId xmlns:a16="http://schemas.microsoft.com/office/drawing/2014/main" val="560599539"/>
                    </a:ext>
                  </a:extLst>
                </a:gridCol>
                <a:gridCol w="510544">
                  <a:extLst>
                    <a:ext uri="{9D8B030D-6E8A-4147-A177-3AD203B41FA5}">
                      <a16:colId xmlns:a16="http://schemas.microsoft.com/office/drawing/2014/main" val="962993014"/>
                    </a:ext>
                  </a:extLst>
                </a:gridCol>
                <a:gridCol w="510544">
                  <a:extLst>
                    <a:ext uri="{9D8B030D-6E8A-4147-A177-3AD203B41FA5}">
                      <a16:colId xmlns:a16="http://schemas.microsoft.com/office/drawing/2014/main" val="1147519320"/>
                    </a:ext>
                  </a:extLst>
                </a:gridCol>
                <a:gridCol w="510544">
                  <a:extLst>
                    <a:ext uri="{9D8B030D-6E8A-4147-A177-3AD203B41FA5}">
                      <a16:colId xmlns:a16="http://schemas.microsoft.com/office/drawing/2014/main" val="3598114169"/>
                    </a:ext>
                  </a:extLst>
                </a:gridCol>
                <a:gridCol w="510544">
                  <a:extLst>
                    <a:ext uri="{9D8B030D-6E8A-4147-A177-3AD203B41FA5}">
                      <a16:colId xmlns:a16="http://schemas.microsoft.com/office/drawing/2014/main" val="4043667009"/>
                    </a:ext>
                  </a:extLst>
                </a:gridCol>
                <a:gridCol w="510544">
                  <a:extLst>
                    <a:ext uri="{9D8B030D-6E8A-4147-A177-3AD203B41FA5}">
                      <a16:colId xmlns:a16="http://schemas.microsoft.com/office/drawing/2014/main" val="3475877565"/>
                    </a:ext>
                  </a:extLst>
                </a:gridCol>
                <a:gridCol w="510544">
                  <a:extLst>
                    <a:ext uri="{9D8B030D-6E8A-4147-A177-3AD203B41FA5}">
                      <a16:colId xmlns:a16="http://schemas.microsoft.com/office/drawing/2014/main" val="4222477240"/>
                    </a:ext>
                  </a:extLst>
                </a:gridCol>
                <a:gridCol w="510544">
                  <a:extLst>
                    <a:ext uri="{9D8B030D-6E8A-4147-A177-3AD203B41FA5}">
                      <a16:colId xmlns:a16="http://schemas.microsoft.com/office/drawing/2014/main" val="2350412612"/>
                    </a:ext>
                  </a:extLst>
                </a:gridCol>
                <a:gridCol w="510544">
                  <a:extLst>
                    <a:ext uri="{9D8B030D-6E8A-4147-A177-3AD203B41FA5}">
                      <a16:colId xmlns:a16="http://schemas.microsoft.com/office/drawing/2014/main" val="63629508"/>
                    </a:ext>
                  </a:extLst>
                </a:gridCol>
                <a:gridCol w="510544">
                  <a:extLst>
                    <a:ext uri="{9D8B030D-6E8A-4147-A177-3AD203B41FA5}">
                      <a16:colId xmlns:a16="http://schemas.microsoft.com/office/drawing/2014/main" val="33986205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Rate your own contribution (1 = poor, 10 = excellent)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757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/>
                        <a:t>Completion of the preparation activity before the beer game seminar (tutorial)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902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/>
                        <a:t>Participation in beer game decision making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867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Participation in the required discussion </a:t>
                      </a:r>
                      <a:r>
                        <a:rPr lang="en-GB" sz="1200" b="1"/>
                        <a:t>in class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6836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/>
                        <a:t>Contributing with thoughts/ideas within the group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6357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dirty="0"/>
                        <a:t>Respecting other group member’s feelings and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816791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3228A57-496B-402B-89CE-CFDA61D60F6B}"/>
              </a:ext>
            </a:extLst>
          </p:cNvPr>
          <p:cNvSpPr txBox="1"/>
          <p:nvPr/>
        </p:nvSpPr>
        <p:spPr>
          <a:xfrm>
            <a:off x="427313" y="6309219"/>
            <a:ext cx="8152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You do not need to present this in your video – but this sheet must be completed individually and submitted with your video.  It is worth 15% of the mark.</a:t>
            </a:r>
          </a:p>
        </p:txBody>
      </p:sp>
    </p:spTree>
    <p:extLst>
      <p:ext uri="{BB962C8B-B14F-4D97-AF65-F5344CB8AC3E}">
        <p14:creationId xmlns:p14="http://schemas.microsoft.com/office/powerpoint/2010/main" val="249188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B8FAF-6211-4F11-9196-ECCC525A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280" y="315101"/>
            <a:ext cx="5096313" cy="962281"/>
          </a:xfrm>
        </p:spPr>
        <p:txBody>
          <a:bodyPr>
            <a:normAutofit/>
          </a:bodyPr>
          <a:lstStyle/>
          <a:p>
            <a:r>
              <a:rPr lang="en-GB" sz="2400" dirty="0"/>
              <a:t>Groupwork reflection sheet (2 of 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87B04-66BA-4D41-8285-8020C4C66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D908BE0E-E276-49ED-A0E7-AB36B76E94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532858"/>
              </p:ext>
            </p:extLst>
          </p:nvPr>
        </p:nvGraphicFramePr>
        <p:xfrm>
          <a:off x="360719" y="1852227"/>
          <a:ext cx="8439332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9666">
                  <a:extLst>
                    <a:ext uri="{9D8B030D-6E8A-4147-A177-3AD203B41FA5}">
                      <a16:colId xmlns:a16="http://schemas.microsoft.com/office/drawing/2014/main" val="1104318126"/>
                    </a:ext>
                  </a:extLst>
                </a:gridCol>
                <a:gridCol w="4219666">
                  <a:extLst>
                    <a:ext uri="{9D8B030D-6E8A-4147-A177-3AD203B41FA5}">
                      <a16:colId xmlns:a16="http://schemas.microsoft.com/office/drawing/2014/main" val="38351984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What did you enjoy during the group work part and what went well?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What challenges were faced during the group work? </a:t>
                      </a:r>
                      <a:r>
                        <a:rPr lang="en-GB" sz="1200" b="1" dirty="0"/>
                        <a:t>These could be encountered due to distance, working online or other challenges like personality clashes.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583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565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How did you overcome the challenges?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How would you work differently in face to face or online teams in the future?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836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  <a:p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60316"/>
                  </a:ext>
                </a:extLst>
              </a:tr>
            </a:tbl>
          </a:graphicData>
        </a:graphic>
      </p:graphicFrame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BDFE0D3D-6F05-4D8F-BA90-56F6E1EA06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8807132"/>
              </p:ext>
            </p:extLst>
          </p:nvPr>
        </p:nvGraphicFramePr>
        <p:xfrm>
          <a:off x="3404426" y="1385964"/>
          <a:ext cx="363663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182">
                  <a:extLst>
                    <a:ext uri="{9D8B030D-6E8A-4147-A177-3AD203B41FA5}">
                      <a16:colId xmlns:a16="http://schemas.microsoft.com/office/drawing/2014/main" val="731062314"/>
                    </a:ext>
                  </a:extLst>
                </a:gridCol>
                <a:gridCol w="422926">
                  <a:extLst>
                    <a:ext uri="{9D8B030D-6E8A-4147-A177-3AD203B41FA5}">
                      <a16:colId xmlns:a16="http://schemas.microsoft.com/office/drawing/2014/main" val="764635365"/>
                    </a:ext>
                  </a:extLst>
                </a:gridCol>
                <a:gridCol w="738231">
                  <a:extLst>
                    <a:ext uri="{9D8B030D-6E8A-4147-A177-3AD203B41FA5}">
                      <a16:colId xmlns:a16="http://schemas.microsoft.com/office/drawing/2014/main" val="610595532"/>
                    </a:ext>
                  </a:extLst>
                </a:gridCol>
                <a:gridCol w="415255">
                  <a:extLst>
                    <a:ext uri="{9D8B030D-6E8A-4147-A177-3AD203B41FA5}">
                      <a16:colId xmlns:a16="http://schemas.microsoft.com/office/drawing/2014/main" val="1439116548"/>
                    </a:ext>
                  </a:extLst>
                </a:gridCol>
                <a:gridCol w="591424">
                  <a:extLst>
                    <a:ext uri="{9D8B030D-6E8A-4147-A177-3AD203B41FA5}">
                      <a16:colId xmlns:a16="http://schemas.microsoft.com/office/drawing/2014/main" val="2302085993"/>
                    </a:ext>
                  </a:extLst>
                </a:gridCol>
                <a:gridCol w="444618">
                  <a:extLst>
                    <a:ext uri="{9D8B030D-6E8A-4147-A177-3AD203B41FA5}">
                      <a16:colId xmlns:a16="http://schemas.microsoft.com/office/drawing/2014/main" val="3712317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dirty="0"/>
                        <a:t>Face to face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ym typeface="Wingdings 2" panose="05020102010507070707" pitchFamily="18" charset="2"/>
                        </a:rPr>
                        <a:t></a:t>
                      </a:r>
                      <a:endParaRPr lang="en-GB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Online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Both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261101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8C52FF8-D60B-465D-85BD-97DAE5408E02}"/>
              </a:ext>
            </a:extLst>
          </p:cNvPr>
          <p:cNvSpPr txBox="1"/>
          <p:nvPr/>
        </p:nvSpPr>
        <p:spPr>
          <a:xfrm>
            <a:off x="427313" y="6309219"/>
            <a:ext cx="8152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You do not need to present this in your video – but this sheet must be completed individually and submitted with your video.  It is worth 15% of the mark.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5C4123-0DCC-4814-9208-8F35769A39DB}"/>
              </a:ext>
            </a:extLst>
          </p:cNvPr>
          <p:cNvSpPr txBox="1"/>
          <p:nvPr/>
        </p:nvSpPr>
        <p:spPr>
          <a:xfrm>
            <a:off x="360719" y="1372805"/>
            <a:ext cx="31460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/>
              <a:t>How did  your group mainly work?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79556120"/>
      </p:ext>
    </p:extLst>
  </p:cSld>
  <p:clrMapOvr>
    <a:masterClrMapping/>
  </p:clrMapOvr>
</p:sld>
</file>

<file path=ppt/theme/theme1.xml><?xml version="1.0" encoding="utf-8"?>
<a:theme xmlns:a="http://schemas.openxmlformats.org/drawingml/2006/main" name="Staff PowerPoint Theme 201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ff PowerPoint Theme 2019" id="{4D53778B-EAD6-4BE0-8CFE-FF77279999E0}" vid="{690DABB2-25A4-4E06-A604-F178C3FA7B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299</Words>
  <Application>Microsoft Office PowerPoint</Application>
  <PresentationFormat>On-screen Show (4:3)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 2</vt:lpstr>
      <vt:lpstr>Staff PowerPoint Theme 2019</vt:lpstr>
      <vt:lpstr>Groupwork reflection sheet (1 of 2)</vt:lpstr>
      <vt:lpstr>Groupwork reflection sheet (2 of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formation</dc:title>
  <dc:creator>Benton, Helen</dc:creator>
  <cp:lastModifiedBy>Andre Samuel</cp:lastModifiedBy>
  <cp:revision>76</cp:revision>
  <dcterms:created xsi:type="dcterms:W3CDTF">2020-10-03T21:54:32Z</dcterms:created>
  <dcterms:modified xsi:type="dcterms:W3CDTF">2024-06-13T17:26:19Z</dcterms:modified>
</cp:coreProperties>
</file>